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69" r:id="rId4"/>
    <p:sldId id="276" r:id="rId5"/>
    <p:sldId id="277" r:id="rId6"/>
    <p:sldId id="278" r:id="rId7"/>
    <p:sldId id="279" r:id="rId8"/>
    <p:sldId id="280" r:id="rId9"/>
    <p:sldId id="281" r:id="rId10"/>
    <p:sldId id="27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4" r:id="rId23"/>
    <p:sldId id="293" r:id="rId24"/>
    <p:sldId id="297" r:id="rId25"/>
    <p:sldId id="298" r:id="rId26"/>
    <p:sldId id="299" r:id="rId27"/>
    <p:sldId id="300" r:id="rId28"/>
    <p:sldId id="302" r:id="rId29"/>
    <p:sldId id="303" r:id="rId30"/>
    <p:sldId id="304" r:id="rId31"/>
    <p:sldId id="305" r:id="rId32"/>
    <p:sldId id="306" r:id="rId33"/>
    <p:sldId id="272" r:id="rId34"/>
    <p:sldId id="307" r:id="rId35"/>
    <p:sldId id="313" r:id="rId36"/>
    <p:sldId id="308" r:id="rId37"/>
    <p:sldId id="309" r:id="rId38"/>
    <p:sldId id="310" r:id="rId39"/>
    <p:sldId id="311" r:id="rId40"/>
    <p:sldId id="312" r:id="rId41"/>
    <p:sldId id="314" r:id="rId42"/>
    <p:sldId id="315" r:id="rId43"/>
    <p:sldId id="273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274" r:id="rId53"/>
    <p:sldId id="328" r:id="rId54"/>
    <p:sldId id="324" r:id="rId55"/>
    <p:sldId id="325" r:id="rId56"/>
    <p:sldId id="326" r:id="rId57"/>
    <p:sldId id="327" r:id="rId58"/>
    <p:sldId id="275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7FC52B-6EAC-44C3-A3B1-AF3F566CF018}">
          <p14:sldIdLst>
            <p14:sldId id="256"/>
            <p14:sldId id="267"/>
          </p14:sldIdLst>
        </p14:section>
        <p14:section name="Social Networks" id="{21B38AA1-03D0-47E8-A210-63D88BA819E7}">
          <p14:sldIdLst>
            <p14:sldId id="269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ocial Network Integration" id="{7C7B2839-F29E-484B-88A4-6A8676CA4251}">
          <p14:sldIdLst>
            <p14:sldId id="27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  <p14:sldId id="293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</p14:sldIdLst>
        </p14:section>
        <p14:section name="Monetize Your Site With ads" id="{E6C546AA-AAD4-6A47-A7A2-CC041AD8E6FD}">
          <p14:sldIdLst>
            <p14:sldId id="272"/>
            <p14:sldId id="307"/>
            <p14:sldId id="313"/>
            <p14:sldId id="308"/>
            <p14:sldId id="309"/>
            <p14:sldId id="310"/>
            <p14:sldId id="311"/>
            <p14:sldId id="312"/>
            <p14:sldId id="314"/>
            <p14:sldId id="315"/>
          </p14:sldIdLst>
        </p14:section>
        <p14:section name="Marketing Campaigns" id="{30B492BB-2E59-B74F-A392-EF1D6D031C62}">
          <p14:sldIdLst>
            <p14:sldId id="273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Working in Web Development" id="{8CBFDFBC-D560-C54D-864C-EDDA35B9BDB7}">
          <p14:sldIdLst>
            <p14:sldId id="274"/>
            <p14:sldId id="328"/>
            <p14:sldId id="324"/>
            <p14:sldId id="325"/>
            <p14:sldId id="326"/>
            <p14:sldId id="327"/>
          </p14:sldIdLst>
        </p14:section>
        <p14:section name="What You’ve Learned" id="{D1453C29-32EE-E84B-8F2B-E90C5636CCB5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04" autoAdjust="0"/>
    <p:restoredTop sz="99598" autoAdjust="0"/>
  </p:normalViewPr>
  <p:slideViewPr>
    <p:cSldViewPr showGuides="1">
      <p:cViewPr varScale="1">
        <p:scale>
          <a:sx n="91" d="100"/>
          <a:sy n="91" d="100"/>
        </p:scale>
        <p:origin x="888" y="78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0" dirty="0" smtClean="0">
                <a:solidFill>
                  <a:schemeClr val="tx1"/>
                </a:solidFill>
                <a:latin typeface="+mj-lt"/>
              </a:rPr>
              <a:t>  </a:t>
            </a:r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Social Network Integration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21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Social Network </a:t>
            </a:r>
            <a:r>
              <a:rPr lang="en-US" dirty="0" smtClean="0">
                <a:solidFill>
                  <a:schemeClr val="tx2"/>
                </a:solidFill>
              </a:rPr>
              <a:t>Integration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Social Media Presence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</a:t>
            </a:r>
            <a:r>
              <a:rPr lang="en-US" dirty="0" smtClean="0"/>
              <a:t>lowers the barriers </a:t>
            </a:r>
            <a:r>
              <a:rPr lang="en-US" dirty="0"/>
              <a:t>to entry for people who would never want to maintain an HTML page</a:t>
            </a:r>
            <a:r>
              <a:rPr lang="en-US" dirty="0" smtClean="0"/>
              <a:t>.</a:t>
            </a:r>
          </a:p>
          <a:p>
            <a:r>
              <a:rPr lang="en-US" b="1" dirty="0"/>
              <a:t>Home Pages</a:t>
            </a:r>
          </a:p>
          <a:p>
            <a:r>
              <a:rPr lang="en-US" dirty="0"/>
              <a:t>Every person, company, hobby, or group wants or needs a home page </a:t>
            </a:r>
            <a:r>
              <a:rPr lang="en-US" dirty="0" smtClean="0"/>
              <a:t>somewhere on </a:t>
            </a:r>
            <a:r>
              <a:rPr lang="en-US" dirty="0"/>
              <a:t>the web, and a social network presence provides a presence that is easy to set </a:t>
            </a:r>
            <a:r>
              <a:rPr lang="en-US" dirty="0" smtClean="0"/>
              <a:t>up and </a:t>
            </a:r>
            <a:r>
              <a:rPr lang="en-US" dirty="0"/>
              <a:t>manage, even for nontechnical people.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Social Media Presence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Social media pages for this book</a:t>
            </a:r>
            <a:endParaRPr lang="en-US" dirty="0"/>
          </a:p>
        </p:txBody>
      </p:sp>
      <p:pic>
        <p:nvPicPr>
          <p:cNvPr id="6" name="Content Placeholder 5" descr="4071521004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39" b="-309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09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Social Media Presence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URL shortening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social networks like Twitter </a:t>
            </a:r>
            <a:r>
              <a:rPr lang="en-US" dirty="0" smtClean="0"/>
              <a:t>shorter </a:t>
            </a:r>
            <a:r>
              <a:rPr lang="en-US" dirty="0"/>
              <a:t>URLs are preferable to long URLs, since they leave more room </a:t>
            </a:r>
            <a:r>
              <a:rPr lang="en-US" dirty="0" smtClean="0"/>
              <a:t>for other </a:t>
            </a:r>
            <a:r>
              <a:rPr lang="en-US" dirty="0"/>
              <a:t>content.</a:t>
            </a:r>
          </a:p>
        </p:txBody>
      </p:sp>
      <p:pic>
        <p:nvPicPr>
          <p:cNvPr id="5" name="Picture 4" descr="4071521005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95600"/>
            <a:ext cx="5867400" cy="32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9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Facebook’s Social Plugins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Back to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705600" cy="4525963"/>
          </a:xfrm>
        </p:spPr>
        <p:txBody>
          <a:bodyPr/>
          <a:lstStyle/>
          <a:p>
            <a:r>
              <a:rPr lang="en-US" dirty="0"/>
              <a:t>Facebook’s social plugins include a wide range of things you’ve probably </a:t>
            </a:r>
            <a:r>
              <a:rPr lang="en-US" dirty="0" smtClean="0"/>
              <a:t>seen before </a:t>
            </a:r>
            <a:r>
              <a:rPr lang="en-US" dirty="0"/>
              <a:t>including the Like button, an activity feed, and comments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Facebook supports numerous methodologies including: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HTML5</a:t>
            </a:r>
            <a:r>
              <a:rPr lang="en-US" dirty="0"/>
              <a:t>,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Facebook Markup </a:t>
            </a:r>
            <a:r>
              <a:rPr lang="en-US" dirty="0" smtClean="0"/>
              <a:t>Language (</a:t>
            </a:r>
            <a:r>
              <a:rPr lang="en-US" dirty="0"/>
              <a:t>XFBML), or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 </a:t>
            </a:r>
            <a:r>
              <a:rPr lang="en-US" dirty="0"/>
              <a:t>&lt;</a:t>
            </a:r>
            <a:r>
              <a:rPr lang="en-US" dirty="0" err="1"/>
              <a:t>iframe</a:t>
            </a:r>
            <a:r>
              <a:rPr lang="en-US" dirty="0"/>
              <a:t>&gt;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69016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Facebook’s Social Plugins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a like anyhow?</a:t>
            </a:r>
            <a:endParaRPr lang="en-US" dirty="0"/>
          </a:p>
        </p:txBody>
      </p:sp>
      <p:pic>
        <p:nvPicPr>
          <p:cNvPr id="6" name="Content Placeholder 5" descr="4071521006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12" r="-20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382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Facebook’s Social Plugins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1"/>
            <a:ext cx="7391400" cy="4724400"/>
          </a:xfrm>
        </p:spPr>
        <p:txBody>
          <a:bodyPr/>
          <a:lstStyle/>
          <a:p>
            <a:r>
              <a:rPr lang="en-US" dirty="0"/>
              <a:t>To </a:t>
            </a:r>
            <a:r>
              <a:rPr lang="en-US" dirty="0" smtClean="0"/>
              <a:t>use the </a:t>
            </a:r>
            <a:r>
              <a:rPr lang="en-US" dirty="0"/>
              <a:t>Facebook libraries in your website in the long term, you will have </a:t>
            </a:r>
            <a:r>
              <a:rPr lang="en-US" dirty="0" smtClean="0"/>
              <a:t>to first </a:t>
            </a:r>
            <a:r>
              <a:rPr lang="en-US" dirty="0"/>
              <a:t>register as a developer and get an application </a:t>
            </a:r>
            <a:r>
              <a:rPr lang="en-US" dirty="0" smtClean="0"/>
              <a:t>ID. Using </a:t>
            </a:r>
            <a:r>
              <a:rPr lang="en-US" dirty="0"/>
              <a:t>your APP_ID, you can </a:t>
            </a:r>
            <a:r>
              <a:rPr lang="en-US" dirty="0" smtClean="0"/>
              <a:t>include </a:t>
            </a:r>
            <a:r>
              <a:rPr lang="en-US" dirty="0"/>
              <a:t>Facebook’s </a:t>
            </a:r>
            <a:r>
              <a:rPr lang="en-US" dirty="0" smtClean="0"/>
              <a:t>JavaScript libraries in your site.</a:t>
            </a:r>
            <a:endParaRPr lang="en-US" dirty="0"/>
          </a:p>
        </p:txBody>
      </p:sp>
      <p:pic>
        <p:nvPicPr>
          <p:cNvPr id="5" name="Picture 4" descr="Screen Shot 2014-02-17 at 8.55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71800"/>
            <a:ext cx="6962928" cy="332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3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Facebook’s Social Plugins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like Button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Facebook </a:t>
            </a:r>
            <a:r>
              <a:rPr lang="en-US" dirty="0" smtClean="0"/>
              <a:t>JavaScript classes parse </a:t>
            </a:r>
            <a:r>
              <a:rPr lang="en-US" dirty="0"/>
              <a:t>your HTML page for certain tags, and replace them </a:t>
            </a:r>
            <a:r>
              <a:rPr lang="en-US" dirty="0" smtClean="0"/>
              <a:t>with common plugins.</a:t>
            </a:r>
          </a:p>
          <a:p>
            <a:r>
              <a:rPr lang="en-US" dirty="0"/>
              <a:t>The Like button, </a:t>
            </a:r>
            <a:r>
              <a:rPr lang="en-US" dirty="0" smtClean="0"/>
              <a:t>can </a:t>
            </a:r>
            <a:r>
              <a:rPr lang="en-US" dirty="0"/>
              <a:t>be included simply </a:t>
            </a:r>
            <a:r>
              <a:rPr lang="en-US" dirty="0" smtClean="0"/>
              <a:t>by defining </a:t>
            </a:r>
            <a:r>
              <a:rPr lang="en-US" dirty="0"/>
              <a:t>a &lt;div&gt; element with the class </a:t>
            </a:r>
            <a:r>
              <a:rPr lang="en-US" dirty="0" err="1"/>
              <a:t>fb</a:t>
            </a:r>
            <a:r>
              <a:rPr lang="en-US" dirty="0"/>
              <a:t>-like</a:t>
            </a:r>
          </a:p>
        </p:txBody>
      </p:sp>
      <p:pic>
        <p:nvPicPr>
          <p:cNvPr id="7" name="Picture 6" descr="Screen Shot 2014-02-17 at 8.5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29477"/>
            <a:ext cx="7467600" cy="1942723"/>
          </a:xfrm>
          <a:prstGeom prst="rect">
            <a:avLst/>
          </a:prstGeom>
        </p:spPr>
      </p:pic>
      <p:pic>
        <p:nvPicPr>
          <p:cNvPr id="8" name="Picture 7" descr="4071521007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3723736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3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Facebook’s Social Plugins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like Button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the like appears on the liker’s wall depends </a:t>
            </a:r>
            <a:r>
              <a:rPr lang="en-US" dirty="0"/>
              <a:t>on the scraping that was done by </a:t>
            </a:r>
            <a:r>
              <a:rPr lang="en-US" dirty="0" smtClean="0"/>
              <a:t>Facebook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</a:t>
            </a:r>
            <a:r>
              <a:rPr lang="en-US" dirty="0"/>
              <a:t>control what Facebook uses when displaying items in your newsfeed, </a:t>
            </a:r>
            <a:r>
              <a:rPr lang="en-US" dirty="0" smtClean="0"/>
              <a:t>you must </a:t>
            </a:r>
            <a:r>
              <a:rPr lang="en-US" dirty="0"/>
              <a:t>use Open Graph semantic tags to create </a:t>
            </a:r>
            <a:r>
              <a:rPr lang="en-US" b="1" dirty="0"/>
              <a:t>Open Graph Objects </a:t>
            </a:r>
            <a:r>
              <a:rPr lang="en-US" dirty="0"/>
              <a:t>in your </a:t>
            </a:r>
            <a:r>
              <a:rPr lang="en-US" dirty="0" smtClean="0"/>
              <a:t>HTML pages</a:t>
            </a:r>
            <a:endParaRPr lang="en-US" dirty="0"/>
          </a:p>
        </p:txBody>
      </p:sp>
      <p:pic>
        <p:nvPicPr>
          <p:cNvPr id="3" name="Picture 2" descr="4071521008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14600"/>
            <a:ext cx="4648200" cy="19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2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Facebook’s Social Plugins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Follow Button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Follow </a:t>
            </a:r>
            <a:r>
              <a:rPr lang="en-US" dirty="0"/>
              <a:t>Me </a:t>
            </a:r>
            <a:r>
              <a:rPr lang="en-US" dirty="0" smtClean="0"/>
              <a:t>button allows </a:t>
            </a:r>
            <a:r>
              <a:rPr lang="en-US" dirty="0"/>
              <a:t>a Facebook user to follow a Facebook page</a:t>
            </a:r>
          </a:p>
        </p:txBody>
      </p:sp>
      <p:pic>
        <p:nvPicPr>
          <p:cNvPr id="5" name="Picture 4" descr="Screen Shot 2014-02-17 at 9.0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8400"/>
            <a:ext cx="6705600" cy="1584290"/>
          </a:xfrm>
          <a:prstGeom prst="rect">
            <a:avLst/>
          </a:prstGeom>
        </p:spPr>
      </p:pic>
      <p:pic>
        <p:nvPicPr>
          <p:cNvPr id="7" name="Picture 6" descr="Screen Shot 2014-02-17 at 9.01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40180"/>
            <a:ext cx="6781800" cy="11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Social Networks</a:t>
            </a:r>
            <a:endParaRPr lang="en-US" sz="24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7800" y="107698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Social Network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Integration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Monetizing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your site with Ads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Working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in Web Development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Marketing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Campaigns	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Graph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Semantic stuff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Open Graph </a:t>
            </a:r>
            <a:r>
              <a:rPr lang="en-US" dirty="0"/>
              <a:t>(OG) is an API originally developed by Facebook, which is designed </a:t>
            </a:r>
            <a:r>
              <a:rPr lang="en-US" dirty="0" smtClean="0"/>
              <a:t>to add </a:t>
            </a:r>
            <a:r>
              <a:rPr lang="en-US" dirty="0"/>
              <a:t>semantic information about content as well as provide a way for plugin </a:t>
            </a:r>
            <a:r>
              <a:rPr lang="en-US" dirty="0" smtClean="0"/>
              <a:t>developers to </a:t>
            </a:r>
            <a:r>
              <a:rPr lang="en-US" dirty="0"/>
              <a:t>post into Facebook as registered users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3" name="Picture 2" descr="4071521009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810000"/>
            <a:ext cx="7512369" cy="175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0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Graph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Semantic stuff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Open Graph makes use of actors, apps, actions, and </a:t>
            </a:r>
            <a:r>
              <a:rPr lang="en-US" dirty="0" smtClean="0"/>
              <a:t>objects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/>
              <a:t>actor </a:t>
            </a:r>
            <a:r>
              <a:rPr lang="en-US" dirty="0"/>
              <a:t>is the user logged in to Facebook, perhaps clicking on your </a:t>
            </a:r>
            <a:r>
              <a:rPr lang="en-US" dirty="0" smtClean="0"/>
              <a:t>Like button</a:t>
            </a:r>
            <a:r>
              <a:rPr lang="en-US" dirty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app </a:t>
            </a:r>
            <a:r>
              <a:rPr lang="en-US" dirty="0"/>
              <a:t>is preregistered by the developer with Facebook.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/>
              <a:t>actions </a:t>
            </a:r>
            <a:r>
              <a:rPr lang="en-US" dirty="0"/>
              <a:t>in Open Graph are the things users can do, for example, post </a:t>
            </a:r>
            <a:r>
              <a:rPr lang="en-US" dirty="0" smtClean="0"/>
              <a:t>a message</a:t>
            </a:r>
            <a:r>
              <a:rPr lang="en-US" dirty="0"/>
              <a:t>, like a page, or comment on an article.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Objects </a:t>
            </a:r>
            <a:r>
              <a:rPr lang="en-US" dirty="0" smtClean="0"/>
              <a:t>are </a:t>
            </a:r>
            <a:r>
              <a:rPr lang="en-US" dirty="0"/>
              <a:t>web pages, but they have additional semantic markup to give </a:t>
            </a:r>
            <a:r>
              <a:rPr lang="en-US" dirty="0" smtClean="0"/>
              <a:t>insight into </a:t>
            </a:r>
            <a:r>
              <a:rPr lang="en-US" dirty="0"/>
              <a:t>what the web page is about.</a:t>
            </a:r>
          </a:p>
        </p:txBody>
      </p:sp>
    </p:spTree>
    <p:extLst>
      <p:ext uri="{BB962C8B-B14F-4D97-AF65-F5344CB8AC3E}">
        <p14:creationId xmlns:p14="http://schemas.microsoft.com/office/powerpoint/2010/main" val="162809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Graph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Facebook Open Graph Object debugger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6019800"/>
            <a:ext cx="7162800" cy="533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https</a:t>
            </a:r>
            <a:r>
              <a:rPr lang="en-US" sz="1800" dirty="0"/>
              <a:t>://</a:t>
            </a:r>
            <a:r>
              <a:rPr lang="en-US" sz="1800" dirty="0" err="1"/>
              <a:t>developers.facebook.com</a:t>
            </a:r>
            <a:r>
              <a:rPr lang="en-US" sz="1800" dirty="0"/>
              <a:t>/tools/debug/</a:t>
            </a:r>
            <a:r>
              <a:rPr lang="en-US" sz="1800" dirty="0" err="1"/>
              <a:t>og</a:t>
            </a:r>
            <a:r>
              <a:rPr lang="en-US" sz="1800" dirty="0" smtClean="0"/>
              <a:t>/</a:t>
            </a:r>
            <a:r>
              <a:rPr lang="en-US" sz="1800" dirty="0" err="1" smtClean="0"/>
              <a:t>object</a:t>
            </a:r>
            <a:r>
              <a:rPr lang="en-US" sz="1800" dirty="0" err="1"/>
              <a:t>?q</a:t>
            </a:r>
            <a:r>
              <a:rPr lang="en-US" sz="1800" dirty="0" smtClean="0"/>
              <a:t>=YOURURL</a:t>
            </a:r>
            <a:endParaRPr lang="en-US" sz="1800" dirty="0"/>
          </a:p>
        </p:txBody>
      </p:sp>
      <p:pic>
        <p:nvPicPr>
          <p:cNvPr id="5" name="Picture 4" descr="4071521010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3999"/>
            <a:ext cx="5943600" cy="44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4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Graph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Meta Tags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Shot 2014-02-17 at 9.0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695694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10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Graph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resulting control in Facebook’s newsfeed</a:t>
            </a:r>
          </a:p>
        </p:txBody>
      </p:sp>
      <p:pic>
        <p:nvPicPr>
          <p:cNvPr id="3" name="Content Placeholder 2" descr="4071521011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54" b="-7154"/>
          <a:stretch>
            <a:fillRect/>
          </a:stretch>
        </p:blipFill>
        <p:spPr>
          <a:xfrm>
            <a:off x="914400" y="1295400"/>
            <a:ext cx="7239000" cy="5118649"/>
          </a:xfrm>
        </p:spPr>
      </p:pic>
    </p:spTree>
    <p:extLst>
      <p:ext uri="{BB962C8B-B14F-4D97-AF65-F5344CB8AC3E}">
        <p14:creationId xmlns:p14="http://schemas.microsoft.com/office/powerpoint/2010/main" val="248957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Social Plugins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+1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1646237"/>
            <a:ext cx="6858000" cy="4525963"/>
          </a:xfrm>
        </p:spPr>
        <p:txBody>
          <a:bodyPr/>
          <a:lstStyle/>
          <a:p>
            <a:r>
              <a:rPr lang="en-US" dirty="0"/>
              <a:t>Google’s +1 button is similar to Facebook’s Like </a:t>
            </a:r>
            <a:r>
              <a:rPr lang="en-US" dirty="0" smtClean="0"/>
              <a:t>button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code to add this button </a:t>
            </a:r>
            <a:r>
              <a:rPr lang="en-US" dirty="0" smtClean="0"/>
              <a:t>is below and can optionally use attributes that control the size and shape.</a:t>
            </a:r>
            <a:endParaRPr lang="en-US" dirty="0"/>
          </a:p>
        </p:txBody>
      </p:sp>
      <p:pic>
        <p:nvPicPr>
          <p:cNvPr id="6" name="Picture 5" descr="4071521012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3352800" cy="1048433"/>
          </a:xfrm>
          <a:prstGeom prst="rect">
            <a:avLst/>
          </a:prstGeom>
        </p:spPr>
      </p:pic>
      <p:pic>
        <p:nvPicPr>
          <p:cNvPr id="7" name="Picture 6" descr="Screen Shot 2014-02-17 at 9.27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21144"/>
            <a:ext cx="6629400" cy="13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55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Social Plugins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Google Badge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dirty="0"/>
              <a:t>Google’s badges can be created for pages, </a:t>
            </a:r>
            <a:r>
              <a:rPr lang="en-US" dirty="0" smtClean="0"/>
              <a:t>communities</a:t>
            </a:r>
            <a:r>
              <a:rPr lang="en-US" dirty="0"/>
              <a:t>, or your own personal </a:t>
            </a:r>
            <a:r>
              <a:rPr lang="en-US" dirty="0" smtClean="0"/>
              <a:t>profile. </a:t>
            </a:r>
          </a:p>
          <a:p>
            <a:r>
              <a:rPr lang="en-US" dirty="0" smtClean="0"/>
              <a:t>Google’s </a:t>
            </a:r>
            <a:r>
              <a:rPr lang="en-US" b="1" dirty="0"/>
              <a:t>badges </a:t>
            </a:r>
            <a:r>
              <a:rPr lang="en-US" dirty="0"/>
              <a:t>are </a:t>
            </a:r>
            <a:r>
              <a:rPr lang="en-US" dirty="0" smtClean="0"/>
              <a:t>configured in the dashboard so the code to add them is relatively easy</a:t>
            </a:r>
          </a:p>
          <a:p>
            <a:endParaRPr lang="en-US" dirty="0"/>
          </a:p>
        </p:txBody>
      </p:sp>
      <p:pic>
        <p:nvPicPr>
          <p:cNvPr id="8" name="Picture 7" descr="Screen Shot 2014-02-17 at 9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1400"/>
            <a:ext cx="4613189" cy="1066800"/>
          </a:xfrm>
          <a:prstGeom prst="rect">
            <a:avLst/>
          </a:prstGeom>
        </p:spPr>
      </p:pic>
      <p:pic>
        <p:nvPicPr>
          <p:cNvPr id="10" name="Picture 9" descr="4071521013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581400"/>
            <a:ext cx="1828800" cy="23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81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Social Plugins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Google Badge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b="1" dirty="0"/>
              <a:t>Google’s badges </a:t>
            </a:r>
            <a:r>
              <a:rPr lang="en-US" dirty="0"/>
              <a:t>can be created for pages, </a:t>
            </a:r>
            <a:r>
              <a:rPr lang="en-US" dirty="0" smtClean="0"/>
              <a:t>communities</a:t>
            </a:r>
            <a:r>
              <a:rPr lang="en-US" dirty="0"/>
              <a:t>, or your own personal </a:t>
            </a:r>
            <a:r>
              <a:rPr lang="en-US" dirty="0" smtClean="0"/>
              <a:t>profile. </a:t>
            </a:r>
          </a:p>
          <a:p>
            <a:r>
              <a:rPr lang="en-US" dirty="0" smtClean="0"/>
              <a:t>Google’s </a:t>
            </a:r>
            <a:r>
              <a:rPr lang="en-US" dirty="0"/>
              <a:t>badges</a:t>
            </a:r>
            <a:r>
              <a:rPr lang="en-US" b="1" dirty="0"/>
              <a:t> </a:t>
            </a:r>
            <a:r>
              <a:rPr lang="en-US" dirty="0"/>
              <a:t>are </a:t>
            </a:r>
            <a:r>
              <a:rPr lang="en-US" dirty="0" smtClean="0"/>
              <a:t>configured in the dashboard so the code to add them is relatively easy</a:t>
            </a:r>
          </a:p>
          <a:p>
            <a:endParaRPr lang="en-US" dirty="0"/>
          </a:p>
        </p:txBody>
      </p:sp>
      <p:pic>
        <p:nvPicPr>
          <p:cNvPr id="8" name="Picture 7" descr="Screen Shot 2014-02-17 at 9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1400"/>
            <a:ext cx="4613189" cy="1066800"/>
          </a:xfrm>
          <a:prstGeom prst="rect">
            <a:avLst/>
          </a:prstGeom>
        </p:spPr>
      </p:pic>
      <p:pic>
        <p:nvPicPr>
          <p:cNvPr id="10" name="Picture 9" descr="4071521013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581400"/>
            <a:ext cx="1828800" cy="23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93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Twitter’s Widgets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Tweet Button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dirty="0" smtClean="0"/>
              <a:t>One the JavaScript libraries are loaded the </a:t>
            </a:r>
            <a:r>
              <a:rPr lang="en-US" i="1" dirty="0" smtClean="0"/>
              <a:t>Tweet This </a:t>
            </a:r>
            <a:r>
              <a:rPr lang="en-US" dirty="0" smtClean="0"/>
              <a:t>Button can be placed anywhere in the page using code below. When clicked the </a:t>
            </a:r>
            <a:r>
              <a:rPr lang="en-US" dirty="0" err="1" smtClean="0"/>
              <a:t>lodded</a:t>
            </a:r>
            <a:r>
              <a:rPr lang="en-US" dirty="0" smtClean="0"/>
              <a:t> in twitter user will tweet about the story at this URL.</a:t>
            </a:r>
          </a:p>
          <a:p>
            <a:endParaRPr lang="en-US" dirty="0"/>
          </a:p>
        </p:txBody>
      </p:sp>
      <p:pic>
        <p:nvPicPr>
          <p:cNvPr id="5" name="Picture 4" descr="Screen Shot 2014-02-17 at 9.3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10000"/>
            <a:ext cx="6784256" cy="1524000"/>
          </a:xfrm>
          <a:prstGeom prst="rect">
            <a:avLst/>
          </a:prstGeom>
        </p:spPr>
      </p:pic>
      <p:pic>
        <p:nvPicPr>
          <p:cNvPr id="7" name="Picture 6" descr="4071521014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6600"/>
            <a:ext cx="1447800" cy="3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4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Twitter’s Widgets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Follow Me Button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dirty="0" smtClean="0"/>
              <a:t>The twitter follow button is equally simple and lets users follow your account on twitter.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4071521015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667000"/>
            <a:ext cx="2019300" cy="304800"/>
          </a:xfrm>
          <a:prstGeom prst="rect">
            <a:avLst/>
          </a:prstGeom>
        </p:spPr>
      </p:pic>
      <p:pic>
        <p:nvPicPr>
          <p:cNvPr id="8" name="Picture 7" descr="Screen Shot 2014-02-17 at 9.39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52800"/>
            <a:ext cx="5734374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8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Social Networks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0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Twitter’s Timeline Widget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feed of recent tweets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200400"/>
            <a:ext cx="7086600" cy="29718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code uses </a:t>
            </a:r>
            <a:r>
              <a:rPr lang="en-US" dirty="0"/>
              <a:t>not only the user’s Twitter URL, but </a:t>
            </a:r>
            <a:r>
              <a:rPr lang="en-US" dirty="0" smtClean="0"/>
              <a:t>an additional </a:t>
            </a:r>
            <a:r>
              <a:rPr lang="en-US" dirty="0"/>
              <a:t>field that cannot simply be guessed: 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/>
              <a:t>data-widget-id field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Twitter</a:t>
            </a:r>
            <a:r>
              <a:rPr lang="en-US" dirty="0"/>
              <a:t> </a:t>
            </a:r>
            <a:r>
              <a:rPr lang="en-US" dirty="0" smtClean="0"/>
              <a:t>generates </a:t>
            </a:r>
            <a:r>
              <a:rPr lang="en-US" dirty="0"/>
              <a:t>this </a:t>
            </a:r>
            <a:r>
              <a:rPr lang="en-US" dirty="0" smtClean="0"/>
              <a:t>field</a:t>
            </a:r>
            <a:r>
              <a:rPr lang="en-US" dirty="0"/>
              <a:t> </a:t>
            </a:r>
            <a:r>
              <a:rPr lang="en-US" dirty="0" smtClean="0"/>
              <a:t>only </a:t>
            </a:r>
            <a:r>
              <a:rPr lang="en-US" dirty="0"/>
              <a:t>when requested by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user </a:t>
            </a:r>
            <a:r>
              <a:rPr lang="en-US" dirty="0"/>
              <a:t>through the web i</a:t>
            </a:r>
            <a:r>
              <a:rPr lang="en-US" dirty="0" smtClean="0"/>
              <a:t>nterface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Screen Shot 2014-02-17 at 9.4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499383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9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Twitter’s Timeline Widget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Interface to generate the timeline widget</a:t>
            </a:r>
            <a:endParaRPr lang="en-US" dirty="0"/>
          </a:p>
        </p:txBody>
      </p:sp>
      <p:pic>
        <p:nvPicPr>
          <p:cNvPr id="6" name="Content Placeholder 5" descr="4071521016.t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35" r="-100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699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SN Integrations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Facebook game anyone?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integrate more completely </a:t>
            </a:r>
            <a:r>
              <a:rPr lang="en-US" dirty="0" smtClean="0"/>
              <a:t>, </a:t>
            </a:r>
            <a:r>
              <a:rPr lang="en-US" dirty="0"/>
              <a:t>you will have to make use of server-side </a:t>
            </a:r>
            <a:r>
              <a:rPr lang="en-US" dirty="0" smtClean="0"/>
              <a:t>APIs, </a:t>
            </a:r>
            <a:r>
              <a:rPr lang="en-US" dirty="0"/>
              <a:t>which </a:t>
            </a:r>
            <a:r>
              <a:rPr lang="en-US" dirty="0" smtClean="0"/>
              <a:t>allow </a:t>
            </a:r>
            <a:r>
              <a:rPr lang="en-US" dirty="0"/>
              <a:t>your server to act as an agent on </a:t>
            </a:r>
            <a:r>
              <a:rPr lang="en-US" dirty="0" smtClean="0"/>
              <a:t>behalf of </a:t>
            </a:r>
            <a:r>
              <a:rPr lang="en-US" dirty="0"/>
              <a:t>users logged in through your </a:t>
            </a:r>
            <a:r>
              <a:rPr lang="en-US" dirty="0" smtClean="0"/>
              <a:t>site.</a:t>
            </a:r>
            <a:endParaRPr lang="en-US" dirty="0"/>
          </a:p>
        </p:txBody>
      </p:sp>
      <p:pic>
        <p:nvPicPr>
          <p:cNvPr id="8" name="Picture 7" descr="4071521017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57600"/>
            <a:ext cx="5248075" cy="282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67082"/>
                </a:solidFill>
              </a:rPr>
              <a:t>Monetize</a:t>
            </a:r>
            <a:r>
              <a:rPr lang="en-US" dirty="0" smtClean="0">
                <a:solidFill>
                  <a:srgbClr val="404040"/>
                </a:solidFill>
              </a:rPr>
              <a:t> Your Site With ads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Advertising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239000" cy="4525963"/>
          </a:xfrm>
        </p:spPr>
        <p:txBody>
          <a:bodyPr/>
          <a:lstStyle/>
          <a:p>
            <a:r>
              <a:rPr lang="en-US" dirty="0"/>
              <a:t>If your site ever gets big enough, or is sufficiently local, you can create </a:t>
            </a:r>
            <a:r>
              <a:rPr lang="en-US" dirty="0" smtClean="0"/>
              <a:t>and manage </a:t>
            </a:r>
            <a:r>
              <a:rPr lang="en-US" dirty="0"/>
              <a:t>your own client accounts through your own home brew–advertising network.</a:t>
            </a:r>
          </a:p>
          <a:p>
            <a:r>
              <a:rPr lang="en-US" dirty="0" smtClean="0"/>
              <a:t>The vast majority of monetization is done using the easy to use Ad Networks.</a:t>
            </a:r>
          </a:p>
          <a:p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US" dirty="0"/>
              <a:t>ad network, </a:t>
            </a:r>
            <a:r>
              <a:rPr lang="en-US" dirty="0" smtClean="0"/>
              <a:t>there are three classes of participant: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Advertisers (looking to pay money to have ads seen)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</a:t>
            </a:r>
            <a:r>
              <a:rPr lang="en-US" dirty="0" smtClean="0"/>
              <a:t>ebsite owners (looking to make money by showing ads)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ad </a:t>
            </a:r>
            <a:r>
              <a:rPr lang="en-US" dirty="0" smtClean="0"/>
              <a:t>network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Advertising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 Networks</a:t>
            </a:r>
            <a:endParaRPr lang="en-US" dirty="0"/>
          </a:p>
        </p:txBody>
      </p:sp>
      <p:pic>
        <p:nvPicPr>
          <p:cNvPr id="5" name="Picture 4" descr="4071521019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8077200" cy="28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Advertising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 Networks</a:t>
            </a:r>
            <a:endParaRPr lang="en-US" dirty="0"/>
          </a:p>
        </p:txBody>
      </p:sp>
      <p:pic>
        <p:nvPicPr>
          <p:cNvPr id="6" name="Content Placeholder 5" descr="4071521018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88" b="-15888"/>
          <a:stretch>
            <a:fillRect/>
          </a:stretch>
        </p:blipFill>
        <p:spPr>
          <a:xfrm>
            <a:off x="457200" y="990600"/>
            <a:ext cx="7315200" cy="5172529"/>
          </a:xfrm>
        </p:spPr>
      </p:pic>
    </p:spTree>
    <p:extLst>
      <p:ext uri="{BB962C8B-B14F-4D97-AF65-F5344CB8AC3E}">
        <p14:creationId xmlns:p14="http://schemas.microsoft.com/office/powerpoint/2010/main" val="28720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major types in ad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Graphic </a:t>
            </a:r>
            <a:r>
              <a:rPr lang="en-US" b="1" dirty="0"/>
              <a:t>ads </a:t>
            </a:r>
            <a:r>
              <a:rPr lang="en-US" dirty="0"/>
              <a:t>are the ones that serve a static image to the web browser. </a:t>
            </a:r>
            <a:r>
              <a:rPr lang="en-US" dirty="0" smtClean="0"/>
              <a:t>The image </a:t>
            </a:r>
            <a:r>
              <a:rPr lang="en-US" dirty="0"/>
              <a:t>might contain text and graphics, enticing the user to click the ad, which </a:t>
            </a:r>
            <a:r>
              <a:rPr lang="en-US" dirty="0" smtClean="0"/>
              <a:t>will direct </a:t>
            </a:r>
            <a:r>
              <a:rPr lang="en-US" dirty="0"/>
              <a:t>them to a URL.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Text ads </a:t>
            </a:r>
            <a:r>
              <a:rPr lang="en-US" dirty="0"/>
              <a:t>are low bandwidth, since they are entirely text-based. Like </a:t>
            </a:r>
            <a:r>
              <a:rPr lang="en-US" dirty="0" smtClean="0"/>
              <a:t>graphic ads</a:t>
            </a:r>
            <a:r>
              <a:rPr lang="en-US" dirty="0"/>
              <a:t>, they too encourage the user to click and be directed to a destination URL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Dynamic ads </a:t>
            </a:r>
            <a:r>
              <a:rPr lang="en-US" dirty="0"/>
              <a:t>are graphic ads with additional moving parts. This can range </a:t>
            </a:r>
            <a:r>
              <a:rPr lang="en-US" dirty="0" smtClean="0"/>
              <a:t>from a </a:t>
            </a:r>
            <a:r>
              <a:rPr lang="en-US" dirty="0"/>
              <a:t>simple animated GIF graphic ad all the way up to complex Flash widgets </a:t>
            </a:r>
            <a:r>
              <a:rPr lang="en-US" dirty="0" smtClean="0"/>
              <a:t>or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9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ads on your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 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1371601"/>
            <a:ext cx="6400800" cy="4800600"/>
          </a:xfrm>
        </p:spPr>
        <p:txBody>
          <a:bodyPr>
            <a:normAutofit fontScale="92500"/>
          </a:bodyPr>
          <a:lstStyle/>
          <a:p>
            <a:r>
              <a:rPr lang="en-US" dirty="0"/>
              <a:t>Getting your own particular code with your credentials and selections is </a:t>
            </a:r>
            <a:r>
              <a:rPr lang="en-US" dirty="0" smtClean="0"/>
              <a:t>normally done </a:t>
            </a:r>
            <a:r>
              <a:rPr lang="en-US" dirty="0"/>
              <a:t>through the web portal that controls your account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Each particular advertising </a:t>
            </a:r>
            <a:r>
              <a:rPr lang="en-US" dirty="0"/>
              <a:t>network is different, they usually have similar code </a:t>
            </a:r>
            <a:r>
              <a:rPr lang="en-US" dirty="0" smtClean="0"/>
              <a:t>snippets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can </a:t>
            </a:r>
            <a:r>
              <a:rPr lang="en-US" dirty="0" smtClean="0"/>
              <a:t>clearly see </a:t>
            </a:r>
            <a:r>
              <a:rPr lang="en-US" dirty="0"/>
              <a:t>some identifiers are required to link the ad with your account</a:t>
            </a:r>
          </a:p>
        </p:txBody>
      </p:sp>
      <p:pic>
        <p:nvPicPr>
          <p:cNvPr id="9" name="Picture 8" descr="Screen Shot 2014-02-17 at 10.0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71799"/>
            <a:ext cx="5638800" cy="23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4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Advertising Economy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guarantee you get ads,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website owner </a:t>
            </a:r>
            <a:r>
              <a:rPr lang="en-US" dirty="0" smtClean="0"/>
              <a:t>has three </a:t>
            </a:r>
            <a:r>
              <a:rPr lang="en-US" dirty="0"/>
              <a:t>commodities at his or her disposal: Ad Views, Ad Clicks, and Ad Actions.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 </a:t>
            </a:r>
            <a:r>
              <a:rPr lang="en-US" b="1" dirty="0"/>
              <a:t>Ad View </a:t>
            </a:r>
            <a:r>
              <a:rPr lang="en-US" dirty="0"/>
              <a:t>(or </a:t>
            </a:r>
            <a:r>
              <a:rPr lang="en-US" i="1" dirty="0"/>
              <a:t>impression</a:t>
            </a:r>
            <a:r>
              <a:rPr lang="en-US" dirty="0"/>
              <a:t>) is a single viewing of an advertisement by a </a:t>
            </a:r>
            <a:r>
              <a:rPr lang="en-US" dirty="0" smtClean="0"/>
              <a:t>surfer. It </a:t>
            </a:r>
            <a:r>
              <a:rPr lang="en-US" dirty="0"/>
              <a:t>is based on one loading of the page and although there may be multiple ads in </a:t>
            </a:r>
            <a:r>
              <a:rPr lang="en-US" dirty="0" smtClean="0"/>
              <a:t>the page</a:t>
            </a:r>
            <a:r>
              <a:rPr lang="en-US" dirty="0"/>
              <a:t>, an impression is counted for each one.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 </a:t>
            </a:r>
            <a:r>
              <a:rPr lang="en-US" b="1" dirty="0"/>
              <a:t>Ad Click </a:t>
            </a:r>
            <a:r>
              <a:rPr lang="en-US" dirty="0"/>
              <a:t>is an actual action by a surfer to go and check out the </a:t>
            </a:r>
            <a:r>
              <a:rPr lang="en-US" dirty="0" smtClean="0"/>
              <a:t>URL associated </a:t>
            </a:r>
            <a:r>
              <a:rPr lang="en-US" dirty="0"/>
              <a:t>with an ad.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 </a:t>
            </a:r>
            <a:r>
              <a:rPr lang="en-US" b="1" dirty="0"/>
              <a:t>Ad Action </a:t>
            </a:r>
            <a:r>
              <a:rPr lang="en-US" dirty="0"/>
              <a:t>is when the click on the ad results in a desired action on </a:t>
            </a:r>
            <a:r>
              <a:rPr lang="en-US" dirty="0" smtClean="0"/>
              <a:t>the advertiser’s </a:t>
            </a:r>
            <a:r>
              <a:rPr lang="en-US" dirty="0"/>
              <a:t>page. Advertisers may pay out based on a successful account registration</a:t>
            </a:r>
            <a:r>
              <a:rPr lang="en-US" dirty="0" smtClean="0"/>
              <a:t>, survey </a:t>
            </a:r>
            <a:r>
              <a:rPr lang="en-US" dirty="0"/>
              <a:t>completion, or product purchase, to name but a few.</a:t>
            </a:r>
          </a:p>
        </p:txBody>
      </p:sp>
    </p:spTree>
    <p:extLst>
      <p:ext uri="{BB962C8B-B14F-4D97-AF65-F5344CB8AC3E}">
        <p14:creationId xmlns:p14="http://schemas.microsoft.com/office/powerpoint/2010/main" val="40041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Social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Social networks </a:t>
            </a:r>
            <a:r>
              <a:rPr lang="en-US" dirty="0"/>
              <a:t>are web-based systems designed to bring people together by </a:t>
            </a:r>
            <a:r>
              <a:rPr lang="en-US" dirty="0" smtClean="0"/>
              <a:t>facilitating the </a:t>
            </a:r>
            <a:r>
              <a:rPr lang="en-US" dirty="0"/>
              <a:t>exchange of text snippets, photos, links, and other content with other users.</a:t>
            </a:r>
          </a:p>
          <a:p>
            <a:r>
              <a:rPr lang="en-US" dirty="0"/>
              <a:t>Famous networks include Facebook, Twitter, MySpace, LinkedIn, and Google+</a:t>
            </a:r>
            <a:r>
              <a:rPr lang="en-US" dirty="0" smtClean="0"/>
              <a:t>, among </a:t>
            </a:r>
            <a:r>
              <a:rPr lang="en-US" dirty="0"/>
              <a:t>a sea of others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Social </a:t>
            </a:r>
            <a:r>
              <a:rPr lang="en-US" dirty="0"/>
              <a:t>networks are an area of study that predate digital social networking </a:t>
            </a:r>
            <a:r>
              <a:rPr lang="en-US" dirty="0" smtClean="0"/>
              <a:t>platforms and </a:t>
            </a:r>
            <a:r>
              <a:rPr lang="en-US" dirty="0"/>
              <a:t>even the WWW.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223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Advertising Economy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guarantee you get ads,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these commodities in mind, advertisers can pay for their ads using a </a:t>
            </a:r>
            <a:r>
              <a:rPr lang="en-US" dirty="0" smtClean="0"/>
              <a:t>combination of </a:t>
            </a:r>
            <a:r>
              <a:rPr lang="en-US" b="1" dirty="0"/>
              <a:t>Cost per Click</a:t>
            </a:r>
            <a:r>
              <a:rPr lang="en-US" dirty="0"/>
              <a:t>, </a:t>
            </a:r>
            <a:r>
              <a:rPr lang="en-US" b="1" dirty="0"/>
              <a:t>Cost per Mille, </a:t>
            </a:r>
            <a:r>
              <a:rPr lang="en-US" dirty="0"/>
              <a:t>and </a:t>
            </a:r>
            <a:r>
              <a:rPr lang="en-US" b="1" dirty="0"/>
              <a:t>Cost per Action </a:t>
            </a:r>
            <a:r>
              <a:rPr lang="en-US" dirty="0"/>
              <a:t>settings</a:t>
            </a:r>
            <a:r>
              <a:rPr lang="en-US" dirty="0" smtClean="0"/>
              <a:t>.</a:t>
            </a:r>
          </a:p>
          <a:p>
            <a:r>
              <a:rPr lang="en-US" dirty="0"/>
              <a:t>Auctions match </a:t>
            </a:r>
            <a:r>
              <a:rPr lang="en-US" dirty="0" smtClean="0"/>
              <a:t>up ad spaces and bidders</a:t>
            </a:r>
            <a:endParaRPr lang="en-US" dirty="0"/>
          </a:p>
        </p:txBody>
      </p:sp>
      <p:pic>
        <p:nvPicPr>
          <p:cNvPr id="8" name="Picture 7" descr="4071521020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05200"/>
            <a:ext cx="7696200" cy="27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Advertising Economy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fair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publisher of ads on your site, you have almost no control over what </a:t>
            </a:r>
            <a:r>
              <a:rPr lang="en-US" dirty="0" smtClean="0"/>
              <a:t>ads appear. </a:t>
            </a:r>
          </a:p>
          <a:p>
            <a:r>
              <a:rPr lang="en-US" dirty="0" smtClean="0"/>
              <a:t>You</a:t>
            </a:r>
            <a:r>
              <a:rPr lang="en-US" dirty="0"/>
              <a:t> </a:t>
            </a:r>
            <a:r>
              <a:rPr lang="en-US" dirty="0" smtClean="0"/>
              <a:t>cannot </a:t>
            </a:r>
            <a:r>
              <a:rPr lang="en-US" dirty="0"/>
              <a:t>simply demand 100 dollars per click on your website about </a:t>
            </a:r>
            <a:r>
              <a:rPr lang="en-US" dirty="0" smtClean="0"/>
              <a:t>hamsters. </a:t>
            </a:r>
          </a:p>
          <a:p>
            <a:r>
              <a:rPr lang="en-US" dirty="0"/>
              <a:t>Conversely an advertiser should not be </a:t>
            </a:r>
            <a:r>
              <a:rPr lang="en-US" dirty="0" smtClean="0"/>
              <a:t>able to </a:t>
            </a:r>
            <a:r>
              <a:rPr lang="en-US" dirty="0"/>
              <a:t>get one-penny ads on your successful site, if the demand from better </a:t>
            </a:r>
            <a:r>
              <a:rPr lang="en-US" dirty="0" smtClean="0"/>
              <a:t>advertisers willing </a:t>
            </a:r>
            <a:r>
              <a:rPr lang="en-US" dirty="0"/>
              <a:t>to pay more is high.</a:t>
            </a:r>
          </a:p>
        </p:txBody>
      </p:sp>
    </p:spTree>
    <p:extLst>
      <p:ext uri="{BB962C8B-B14F-4D97-AF65-F5344CB8AC3E}">
        <p14:creationId xmlns:p14="http://schemas.microsoft.com/office/powerpoint/2010/main" val="14833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Advertising Economy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common strategies for bidders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1"/>
            <a:ext cx="6400800" cy="4724400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Cost per Click (CPC) </a:t>
            </a:r>
            <a:r>
              <a:rPr lang="en-US" dirty="0"/>
              <a:t>strategy is to decide how much money a click </a:t>
            </a:r>
            <a:r>
              <a:rPr lang="en-US" dirty="0" smtClean="0"/>
              <a:t>is worth</a:t>
            </a:r>
            <a:r>
              <a:rPr lang="en-US" dirty="0"/>
              <a:t>, regardless of how many times it must be displayed.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Cost per Mille (CPM) </a:t>
            </a:r>
            <a:r>
              <a:rPr lang="en-US" dirty="0"/>
              <a:t>means cost per thousand impressions/views of the </a:t>
            </a:r>
            <a:r>
              <a:rPr lang="en-US" dirty="0" smtClean="0"/>
              <a:t>ad. Obviously </a:t>
            </a:r>
            <a:r>
              <a:rPr lang="en-US" dirty="0"/>
              <a:t>this rate is lower than a CPC rate, since not every impression results in </a:t>
            </a:r>
            <a:r>
              <a:rPr lang="en-US" dirty="0" smtClean="0"/>
              <a:t>a click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/>
              <a:t>Click-through Rate (CTR) </a:t>
            </a:r>
            <a:r>
              <a:rPr lang="en-US" dirty="0"/>
              <a:t>is the percentage of views that translate </a:t>
            </a:r>
            <a:r>
              <a:rPr lang="en-US" dirty="0" smtClean="0"/>
              <a:t>into clicks</a:t>
            </a:r>
            <a:r>
              <a:rPr lang="en-US" dirty="0"/>
              <a:t>. A click-through rate of 1 in 1000 (0.1) is fairly normal in search engine </a:t>
            </a:r>
            <a:r>
              <a:rPr lang="en-US" dirty="0" smtClean="0"/>
              <a:t>networks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Cost </a:t>
            </a:r>
            <a:r>
              <a:rPr lang="en-US" b="1" dirty="0"/>
              <a:t>per Action (CPA) </a:t>
            </a:r>
            <a:r>
              <a:rPr lang="en-US" dirty="0"/>
              <a:t>relates the cost of advertisement to some in-house </a:t>
            </a:r>
            <a:r>
              <a:rPr lang="en-US" dirty="0" smtClean="0"/>
              <a:t>action like </a:t>
            </a:r>
            <a:r>
              <a:rPr lang="en-US" dirty="0"/>
              <a:t>buying a product, or filling out a registration form. </a:t>
            </a:r>
          </a:p>
        </p:txBody>
      </p:sp>
    </p:spTree>
    <p:extLst>
      <p:ext uri="{BB962C8B-B14F-4D97-AF65-F5344CB8AC3E}">
        <p14:creationId xmlns:p14="http://schemas.microsoft.com/office/powerpoint/2010/main" val="231836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67082"/>
                </a:solidFill>
              </a:rPr>
              <a:t>Marketing</a:t>
            </a:r>
            <a:r>
              <a:rPr lang="en-US" dirty="0" smtClean="0">
                <a:solidFill>
                  <a:srgbClr val="404040"/>
                </a:solidFill>
              </a:rPr>
              <a:t> Campaigns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2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Marketing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poorly, email can be marked as spam, which can have negative </a:t>
            </a:r>
            <a:r>
              <a:rPr lang="en-US" dirty="0" smtClean="0"/>
              <a:t>consequences. Unsolicited </a:t>
            </a:r>
            <a:r>
              <a:rPr lang="en-US" dirty="0"/>
              <a:t>emails sent in bulk are illegal in many </a:t>
            </a:r>
            <a:r>
              <a:rPr lang="en-US" dirty="0" smtClean="0"/>
              <a:t>jurisdictions!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 general, you can only target customers who have </a:t>
            </a:r>
            <a:r>
              <a:rPr lang="en-US" i="1" dirty="0"/>
              <a:t>opted in </a:t>
            </a:r>
            <a:r>
              <a:rPr lang="en-US" dirty="0"/>
              <a:t>to receiving </a:t>
            </a:r>
            <a:r>
              <a:rPr lang="en-US" dirty="0" smtClean="0"/>
              <a:t>such messages.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Every email campaign should contain a </a:t>
            </a:r>
            <a:r>
              <a:rPr lang="en-US" dirty="0" smtClean="0"/>
              <a:t>one-click mechanism </a:t>
            </a:r>
            <a:r>
              <a:rPr lang="en-US" dirty="0"/>
              <a:t>to allow recipients of your messages to opt out of future emails.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things are not allowed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5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Marketing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1"/>
            <a:ext cx="6400800" cy="4724400"/>
          </a:xfrm>
        </p:spPr>
        <p:txBody>
          <a:bodyPr/>
          <a:lstStyle/>
          <a:p>
            <a:r>
              <a:rPr lang="en-US" dirty="0"/>
              <a:t>The features of a good email are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well</a:t>
            </a:r>
            <a:r>
              <a:rPr lang="en-US" dirty="0"/>
              <a:t>-</a:t>
            </a:r>
            <a:r>
              <a:rPr lang="en-US" dirty="0" smtClean="0"/>
              <a:t>formatted headers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alternate </a:t>
            </a:r>
            <a:r>
              <a:rPr lang="en-US" dirty="0"/>
              <a:t>versions including HTML,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opt</a:t>
            </a:r>
            <a:r>
              <a:rPr lang="en-US" dirty="0"/>
              <a:t>-out links,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tracking </a:t>
            </a:r>
            <a:r>
              <a:rPr lang="en-US" dirty="0"/>
              <a:t>images </a:t>
            </a:r>
            <a:r>
              <a:rPr lang="en-US" dirty="0" smtClean="0"/>
              <a:t>to help </a:t>
            </a:r>
            <a:r>
              <a:rPr lang="en-US" dirty="0"/>
              <a:t>measure performance.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Automated Scripts</a:t>
            </a:r>
            <a:endParaRPr lang="en-US" dirty="0"/>
          </a:p>
        </p:txBody>
      </p:sp>
      <p:pic>
        <p:nvPicPr>
          <p:cNvPr id="5" name="Picture 4" descr="407152102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91000"/>
            <a:ext cx="5562600" cy="227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1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Marketing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Integrating email into a custom web application allows you full control</a:t>
            </a:r>
          </a:p>
        </p:txBody>
      </p:sp>
      <p:pic>
        <p:nvPicPr>
          <p:cNvPr id="5" name="Picture 4" descr="Screen Shot 2014-02-17 at 10.3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58420"/>
            <a:ext cx="5972529" cy="4053723"/>
          </a:xfrm>
          <a:prstGeom prst="rect">
            <a:avLst/>
          </a:prstGeom>
        </p:spPr>
      </p:pic>
      <p:pic>
        <p:nvPicPr>
          <p:cNvPr id="6" name="Picture 5" descr="Screen Shot 2014-02-17 at 10.3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9" y="1447800"/>
            <a:ext cx="5972531" cy="84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0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r>
              <a:rPr lang="en-US" dirty="0"/>
              <a:t>Just because an email is sent does not mean it was read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dirty="0" smtClean="0"/>
              <a:t>good technique </a:t>
            </a:r>
            <a:r>
              <a:rPr lang="en-US" dirty="0"/>
              <a:t>for tracking reads is to </a:t>
            </a:r>
            <a:r>
              <a:rPr lang="en-US" dirty="0" smtClean="0"/>
              <a:t>embed graphics </a:t>
            </a:r>
            <a:endParaRPr lang="en-US" dirty="0"/>
          </a:p>
          <a:p>
            <a:r>
              <a:rPr lang="en-US" b="1" dirty="0" err="1"/>
              <a:t>img.php?</a:t>
            </a:r>
            <a:r>
              <a:rPr lang="en-US" b="1" dirty="0" err="1" smtClean="0">
                <a:solidFill>
                  <a:srgbClr val="CE2933"/>
                </a:solidFill>
              </a:rPr>
              <a:t>msg</a:t>
            </a:r>
            <a:r>
              <a:rPr lang="en-US" b="1" dirty="0" smtClean="0"/>
              <a:t>=</a:t>
            </a:r>
            <a:r>
              <a:rPr lang="en-US" b="1" dirty="0">
                <a:solidFill>
                  <a:srgbClr val="00A651"/>
                </a:solidFill>
              </a:rPr>
              <a:t>$</a:t>
            </a:r>
            <a:r>
              <a:rPr lang="en-US" b="1" dirty="0" err="1">
                <a:solidFill>
                  <a:schemeClr val="accent6"/>
                </a:solidFill>
              </a:rPr>
              <a:t>messageID</a:t>
            </a:r>
            <a:r>
              <a:rPr lang="en-US" b="1" dirty="0" err="1"/>
              <a:t>&amp;</a:t>
            </a:r>
            <a:r>
              <a:rPr lang="en-US" b="1" dirty="0" err="1">
                <a:solidFill>
                  <a:srgbClr val="CE2933"/>
                </a:solidFill>
              </a:rPr>
              <a:t>userID</a:t>
            </a:r>
            <a:r>
              <a:rPr lang="en-US" b="1" dirty="0"/>
              <a:t>=</a:t>
            </a:r>
            <a:r>
              <a:rPr lang="en-US" b="1" dirty="0">
                <a:solidFill>
                  <a:srgbClr val="00A651"/>
                </a:solidFill>
              </a:rPr>
              <a:t>$</a:t>
            </a:r>
            <a:r>
              <a:rPr lang="en-US" b="1" dirty="0" err="1" smtClean="0">
                <a:solidFill>
                  <a:schemeClr val="accent6"/>
                </a:solidFill>
              </a:rPr>
              <a:t>accountID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dirty="0" smtClean="0"/>
              <a:t>Now when the message is read that image is requested and we use that to know which campaign it was from and who it was to.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Did they read my important email?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3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Scheduled Mail Campaigns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r>
              <a:rPr lang="en-US" dirty="0"/>
              <a:t>One technique to try and engage existing customers is to set up a series of emails </a:t>
            </a:r>
            <a:r>
              <a:rPr lang="en-US" dirty="0" smtClean="0"/>
              <a:t>ahead of </a:t>
            </a:r>
            <a:r>
              <a:rPr lang="en-US" dirty="0"/>
              <a:t>time that get sent to each user after a specified period or action</a:t>
            </a:r>
            <a:r>
              <a:rPr lang="en-US" dirty="0" smtClean="0"/>
              <a:t>. 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Timed emails </a:t>
            </a:r>
            <a:r>
              <a:rPr lang="en-US" dirty="0" smtClean="0"/>
              <a:t>are set up in advance for example, to </a:t>
            </a:r>
            <a:r>
              <a:rPr lang="en-US" dirty="0"/>
              <a:t>send email one day after signing up, another after a week, and a third </a:t>
            </a:r>
            <a:r>
              <a:rPr lang="en-US" dirty="0" smtClean="0"/>
              <a:t>after 30 </a:t>
            </a:r>
            <a:r>
              <a:rPr lang="en-US" dirty="0"/>
              <a:t>days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Action emails </a:t>
            </a:r>
            <a:r>
              <a:rPr lang="en-US" dirty="0"/>
              <a:t>can be associated with user actions (or inactions</a:t>
            </a:r>
            <a:r>
              <a:rPr lang="en-US" dirty="0" smtClean="0"/>
              <a:t>) so </a:t>
            </a:r>
            <a:r>
              <a:rPr lang="en-US" dirty="0"/>
              <a:t>that an email is sent, </a:t>
            </a:r>
            <a:r>
              <a:rPr lang="en-US" dirty="0" smtClean="0"/>
              <a:t>for example</a:t>
            </a:r>
            <a:r>
              <a:rPr lang="en-US" dirty="0"/>
              <a:t>, a few hours after a purchase.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swear this is not a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World Marketing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r>
              <a:rPr lang="en-US" dirty="0" smtClean="0"/>
              <a:t>URLs </a:t>
            </a:r>
            <a:r>
              <a:rPr lang="en-US" dirty="0"/>
              <a:t>cannot be </a:t>
            </a:r>
            <a:r>
              <a:rPr lang="en-US" i="1" dirty="0"/>
              <a:t>clicked </a:t>
            </a:r>
            <a:r>
              <a:rPr lang="en-US" dirty="0"/>
              <a:t>in the physical realm, which severely limits how large </a:t>
            </a:r>
            <a:r>
              <a:rPr lang="en-US" dirty="0" smtClean="0"/>
              <a:t>of URLs </a:t>
            </a:r>
            <a:r>
              <a:rPr lang="en-US" dirty="0"/>
              <a:t>you can print, and expect people to remember</a:t>
            </a:r>
            <a:r>
              <a:rPr lang="en-US" dirty="0" smtClean="0"/>
              <a:t>.</a:t>
            </a:r>
          </a:p>
          <a:p>
            <a:r>
              <a:rPr lang="en-US" dirty="0"/>
              <a:t>QR </a:t>
            </a:r>
            <a:r>
              <a:rPr lang="en-US" dirty="0" smtClean="0"/>
              <a:t>codes allow </a:t>
            </a:r>
            <a:r>
              <a:rPr lang="en-US" dirty="0"/>
              <a:t>people with camera phones to snap a picture </a:t>
            </a:r>
            <a:r>
              <a:rPr lang="en-US" dirty="0" smtClean="0"/>
              <a:t>of the </a:t>
            </a:r>
            <a:r>
              <a:rPr lang="en-US" dirty="0"/>
              <a:t>code in order to be directed to a </a:t>
            </a:r>
            <a:r>
              <a:rPr lang="en-US" dirty="0" smtClean="0"/>
              <a:t>URL.</a:t>
            </a:r>
          </a:p>
          <a:p>
            <a:r>
              <a:rPr lang="en-US" dirty="0"/>
              <a:t>These physical world hyperlinks store redundant information in the pixels of </a:t>
            </a:r>
            <a:r>
              <a:rPr lang="en-US" dirty="0" smtClean="0"/>
              <a:t>the image</a:t>
            </a:r>
            <a:r>
              <a:rPr lang="en-US" dirty="0"/>
              <a:t>, so that even if partially damaged, they may be able to be deciphered.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QR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Networks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6 degrees of separation</a:t>
            </a:r>
            <a:endParaRPr lang="en-US" dirty="0"/>
          </a:p>
        </p:txBody>
      </p:sp>
      <p:pic>
        <p:nvPicPr>
          <p:cNvPr id="6" name="Content Placeholder 5" descr="4071521001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r="-18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4721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World Marketing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 of an obscured code</a:t>
            </a:r>
            <a:endParaRPr lang="en-US" dirty="0"/>
          </a:p>
        </p:txBody>
      </p:sp>
      <p:pic>
        <p:nvPicPr>
          <p:cNvPr id="6" name="Content Placeholder 5" descr="4071521022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15" b="-18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65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Physical Campaign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varied QR Codes/URLs</a:t>
            </a:r>
            <a:endParaRPr lang="en-US" dirty="0"/>
          </a:p>
        </p:txBody>
      </p:sp>
      <p:pic>
        <p:nvPicPr>
          <p:cNvPr id="5" name="Content Placeholder 4" descr="4071521023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11" b="-46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801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67082"/>
                </a:solidFill>
              </a:rPr>
              <a:t>Working</a:t>
            </a:r>
            <a:r>
              <a:rPr lang="en-US" dirty="0" smtClean="0">
                <a:solidFill>
                  <a:srgbClr val="404040"/>
                </a:solidFill>
              </a:rPr>
              <a:t> in Web Development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 </a:t>
            </a:r>
            <a:r>
              <a:rPr lang="en-US" dirty="0" smtClean="0"/>
              <a:t>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in Web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also several different types of companies that do web development, so it’s worth being aware of what types of choices you’ll have.</a:t>
            </a:r>
          </a:p>
          <a:p>
            <a:r>
              <a:rPr lang="en-US" dirty="0" smtClean="0"/>
              <a:t>Working </a:t>
            </a:r>
            <a:r>
              <a:rPr lang="en-US" dirty="0"/>
              <a:t>in the world of web development </a:t>
            </a:r>
            <a:r>
              <a:rPr lang="en-US" dirty="0" smtClean="0"/>
              <a:t>requires </a:t>
            </a:r>
            <a:r>
              <a:rPr lang="en-US" dirty="0"/>
              <a:t>a team of people with various complementary skill sets and some areas of overlap and cooperation</a:t>
            </a:r>
            <a:r>
              <a:rPr lang="en-US" dirty="0" smtClean="0"/>
              <a:t>. You will learn a little about those other roles to help see situate your contribution.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 many choices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9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Web Development Companies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Hosting </a:t>
            </a:r>
            <a:r>
              <a:rPr lang="en-US" b="1" dirty="0" smtClean="0"/>
              <a:t>Companies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/>
              <a:t>data centers offer </a:t>
            </a:r>
            <a:r>
              <a:rPr lang="en-US" dirty="0" smtClean="0"/>
              <a:t>many employment </a:t>
            </a:r>
            <a:r>
              <a:rPr lang="en-US" dirty="0"/>
              <a:t>opportunities, especially related to hardware, networking, and </a:t>
            </a:r>
            <a:r>
              <a:rPr lang="en-US" dirty="0" smtClean="0"/>
              <a:t>system administration </a:t>
            </a:r>
            <a:r>
              <a:rPr lang="en-US" dirty="0"/>
              <a:t>roles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Design companies </a:t>
            </a:r>
            <a:r>
              <a:rPr lang="en-US" dirty="0"/>
              <a:t>are at the opposite end of the spectrum, with almost no </a:t>
            </a:r>
            <a:r>
              <a:rPr lang="en-US" dirty="0" smtClean="0"/>
              <a:t>technical positions </a:t>
            </a:r>
            <a:r>
              <a:rPr lang="en-US" dirty="0"/>
              <a:t>available. These firms will provide professional artistic and design </a:t>
            </a:r>
            <a:r>
              <a:rPr lang="en-US" dirty="0" smtClean="0"/>
              <a:t>services that </a:t>
            </a:r>
            <a:r>
              <a:rPr lang="en-US" dirty="0"/>
              <a:t>might go beyond the web and include logos and branding in general.</a:t>
            </a:r>
          </a:p>
        </p:txBody>
      </p:sp>
    </p:spTree>
    <p:extLst>
      <p:ext uri="{BB962C8B-B14F-4D97-AF65-F5344CB8AC3E}">
        <p14:creationId xmlns:p14="http://schemas.microsoft.com/office/powerpoint/2010/main" val="19297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Web Development Companies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Website Solution </a:t>
            </a:r>
            <a:r>
              <a:rPr lang="en-US" b="1" dirty="0" smtClean="0"/>
              <a:t>Companies </a:t>
            </a:r>
            <a:r>
              <a:rPr lang="en-US" dirty="0" smtClean="0"/>
              <a:t>focus </a:t>
            </a:r>
            <a:r>
              <a:rPr lang="en-US" dirty="0"/>
              <a:t>on the programming and deployment of </a:t>
            </a:r>
            <a:r>
              <a:rPr lang="en-US" dirty="0" err="1" smtClean="0"/>
              <a:t>websitesfor</a:t>
            </a:r>
            <a:r>
              <a:rPr lang="en-US" dirty="0" smtClean="0"/>
              <a:t> </a:t>
            </a:r>
            <a:r>
              <a:rPr lang="en-US" dirty="0"/>
              <a:t>their clients. There are technical positions to help manage the existing </a:t>
            </a:r>
            <a:r>
              <a:rPr lang="en-US" dirty="0" smtClean="0"/>
              <a:t>sites as </a:t>
            </a:r>
            <a:r>
              <a:rPr lang="en-US" dirty="0"/>
              <a:t>well as development jobs to build the </a:t>
            </a:r>
            <a:r>
              <a:rPr lang="en-US" dirty="0" smtClean="0"/>
              <a:t>latest custom </a:t>
            </a:r>
            <a:r>
              <a:rPr lang="en-US" dirty="0"/>
              <a:t>site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Vertically integrated companies </a:t>
            </a:r>
            <a:r>
              <a:rPr lang="en-US" dirty="0" smtClean="0"/>
              <a:t>combine </a:t>
            </a:r>
            <a:r>
              <a:rPr lang="en-US" dirty="0"/>
              <a:t>hosting, design, and solutions into one </a:t>
            </a:r>
            <a:r>
              <a:rPr lang="en-US" dirty="0" smtClean="0"/>
              <a:t>company.</a:t>
            </a:r>
            <a:r>
              <a:rPr lang="en-US" dirty="0"/>
              <a:t> This allows these </a:t>
            </a:r>
            <a:r>
              <a:rPr lang="en-US" dirty="0" smtClean="0"/>
              <a:t>companies to </a:t>
            </a:r>
            <a:r>
              <a:rPr lang="en-US" dirty="0"/>
              <a:t>achieve economies of scale and appeal to the nontechnical clients who </a:t>
            </a:r>
            <a:r>
              <a:rPr lang="en-US" dirty="0" smtClean="0"/>
              <a:t>can go </a:t>
            </a:r>
            <a:r>
              <a:rPr lang="en-US" dirty="0"/>
              <a:t>there for all their web-related needs, large or small.</a:t>
            </a:r>
          </a:p>
        </p:txBody>
      </p:sp>
    </p:spTree>
    <p:extLst>
      <p:ext uri="{BB962C8B-B14F-4D97-AF65-F5344CB8AC3E}">
        <p14:creationId xmlns:p14="http://schemas.microsoft.com/office/powerpoint/2010/main" val="16227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Web Development Companies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Start-up ventures </a:t>
            </a:r>
            <a:r>
              <a:rPr lang="en-US" dirty="0"/>
              <a:t>in web development have been some of the biggest success </a:t>
            </a:r>
            <a:r>
              <a:rPr lang="en-US" dirty="0" smtClean="0"/>
              <a:t>stories in </a:t>
            </a:r>
            <a:r>
              <a:rPr lang="en-US" dirty="0"/>
              <a:t>the business world</a:t>
            </a:r>
            <a:r>
              <a:rPr lang="en-US" dirty="0" smtClean="0"/>
              <a:t>.  The </a:t>
            </a:r>
            <a:r>
              <a:rPr lang="en-US" dirty="0"/>
              <a:t>smaller companies will require real generalists </a:t>
            </a:r>
            <a:r>
              <a:rPr lang="en-US" dirty="0" smtClean="0"/>
              <a:t>who can </a:t>
            </a:r>
            <a:r>
              <a:rPr lang="en-US" dirty="0"/>
              <a:t>take on any role from system administrator through to lead developer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Internal Development</a:t>
            </a:r>
            <a:r>
              <a:rPr lang="en-US" dirty="0" smtClean="0"/>
              <a:t>. Many </a:t>
            </a:r>
            <a:r>
              <a:rPr lang="en-US" dirty="0"/>
              <a:t>companies have lots of internal </a:t>
            </a:r>
            <a:r>
              <a:rPr lang="en-US" dirty="0" smtClean="0"/>
              <a:t>data they </a:t>
            </a:r>
            <a:r>
              <a:rPr lang="en-US" dirty="0"/>
              <a:t>would not share with outsiders and thus prefer in-house expertise for the </a:t>
            </a:r>
            <a:r>
              <a:rPr lang="en-US" dirty="0" smtClean="0"/>
              <a:t>development of </a:t>
            </a:r>
            <a:r>
              <a:rPr lang="en-US" dirty="0"/>
              <a:t>web interfaces and systems to manage and display that confidential data.</a:t>
            </a:r>
          </a:p>
        </p:txBody>
      </p:sp>
    </p:spTree>
    <p:extLst>
      <p:ext uri="{BB962C8B-B14F-4D97-AF65-F5344CB8AC3E}">
        <p14:creationId xmlns:p14="http://schemas.microsoft.com/office/powerpoint/2010/main" val="285711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Roles and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Hardware/Network Architect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System Administrator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Database Administrator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Developer/Programmer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Tester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Security Consultant/Expert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Software Engineer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Nontechnical Roles</a:t>
            </a:r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takes a village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You’ve Learned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Social Networks</a:t>
            </a:r>
            <a:endParaRPr lang="en-US" sz="24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7800" y="107698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Social Network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Integration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Monetizing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your site with Ads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Working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in Web Development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Marketing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Campaigns	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7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Digital Networking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good </a:t>
            </a:r>
            <a:r>
              <a:rPr lang="en-US" dirty="0" err="1" smtClean="0"/>
              <a:t>ol</a:t>
            </a:r>
            <a:r>
              <a:rPr lang="en-US" dirty="0" smtClean="0"/>
              <a:t>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Email, </a:t>
            </a:r>
            <a:r>
              <a:rPr lang="en-US" dirty="0" smtClean="0"/>
              <a:t>allows for the </a:t>
            </a:r>
            <a:r>
              <a:rPr lang="en-US" dirty="0"/>
              <a:t>management of your </a:t>
            </a:r>
            <a:r>
              <a:rPr lang="en-US" dirty="0" smtClean="0"/>
              <a:t>social </a:t>
            </a:r>
            <a:r>
              <a:rPr lang="en-US" dirty="0"/>
              <a:t>network done </a:t>
            </a:r>
            <a:r>
              <a:rPr lang="en-US" dirty="0" smtClean="0"/>
              <a:t>through conversations</a:t>
            </a:r>
            <a:r>
              <a:rPr lang="en-US" dirty="0"/>
              <a:t>. </a:t>
            </a:r>
            <a:r>
              <a:rPr lang="en-US" dirty="0" smtClean="0"/>
              <a:t>CC </a:t>
            </a:r>
            <a:r>
              <a:rPr lang="en-US" dirty="0"/>
              <a:t>fields </a:t>
            </a:r>
            <a:r>
              <a:rPr lang="en-US" dirty="0" smtClean="0"/>
              <a:t>and mailing </a:t>
            </a:r>
            <a:r>
              <a:rPr lang="en-US" dirty="0"/>
              <a:t>lists introduce more social </a:t>
            </a:r>
            <a:r>
              <a:rPr lang="en-US" dirty="0" smtClean="0"/>
              <a:t>aspects, </a:t>
            </a:r>
            <a:r>
              <a:rPr lang="en-US" dirty="0"/>
              <a:t>but </a:t>
            </a:r>
            <a:r>
              <a:rPr lang="en-US" dirty="0" smtClean="0"/>
              <a:t>your </a:t>
            </a:r>
            <a:r>
              <a:rPr lang="en-US" dirty="0"/>
              <a:t>contacts are not visible to people you email. </a:t>
            </a:r>
          </a:p>
        </p:txBody>
      </p:sp>
      <p:pic>
        <p:nvPicPr>
          <p:cNvPr id="5" name="Picture 4" descr="4071521002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8000"/>
            <a:ext cx="5410200" cy="32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8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Digital Networking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good </a:t>
            </a:r>
            <a:r>
              <a:rPr lang="en-US" dirty="0" err="1" smtClean="0"/>
              <a:t>ol</a:t>
            </a:r>
            <a:r>
              <a:rPr lang="en-US" dirty="0" smtClean="0"/>
              <a:t> 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open-spirited means of digital communication were bulletin board </a:t>
            </a:r>
            <a:r>
              <a:rPr lang="en-US" dirty="0" smtClean="0"/>
              <a:t>systems (</a:t>
            </a:r>
            <a:r>
              <a:rPr lang="en-US" dirty="0"/>
              <a:t>BBS</a:t>
            </a:r>
            <a:r>
              <a:rPr lang="en-US" dirty="0" smtClean="0"/>
              <a:t>)</a:t>
            </a:r>
          </a:p>
          <a:p>
            <a:r>
              <a:rPr lang="en-US" dirty="0"/>
              <a:t>Unlike email, these systems were </a:t>
            </a:r>
            <a:r>
              <a:rPr lang="en-US" dirty="0" smtClean="0"/>
              <a:t>wide open </a:t>
            </a:r>
            <a:r>
              <a:rPr lang="en-US" dirty="0"/>
              <a:t>and all communication was visible to </a:t>
            </a:r>
            <a:r>
              <a:rPr lang="en-US" dirty="0" smtClean="0"/>
              <a:t>anyone.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problem with the networks of email and bulletin board is that </a:t>
            </a:r>
            <a:r>
              <a:rPr lang="en-US" dirty="0" smtClean="0"/>
              <a:t>neither approximates </a:t>
            </a:r>
            <a:r>
              <a:rPr lang="en-US" dirty="0"/>
              <a:t>the real-world networks we naturally maintain</a:t>
            </a:r>
          </a:p>
        </p:txBody>
      </p:sp>
    </p:spTree>
    <p:extLst>
      <p:ext uri="{BB962C8B-B14F-4D97-AF65-F5344CB8AC3E}">
        <p14:creationId xmlns:p14="http://schemas.microsoft.com/office/powerpoint/2010/main" val="25213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Digital Networking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birth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6400800" cy="4525963"/>
          </a:xfrm>
        </p:spPr>
        <p:txBody>
          <a:bodyPr>
            <a:normAutofit/>
          </a:bodyPr>
          <a:lstStyle/>
          <a:p>
            <a:r>
              <a:rPr lang="en-US" dirty="0"/>
              <a:t>Between public services like BBS and private systems like email there is a gap </a:t>
            </a:r>
            <a:r>
              <a:rPr lang="en-US" dirty="0" smtClean="0"/>
              <a:t>in services</a:t>
            </a:r>
            <a:r>
              <a:rPr lang="en-US" dirty="0"/>
              <a:t>, which social networking sites aim to fill.</a:t>
            </a:r>
          </a:p>
        </p:txBody>
      </p:sp>
      <p:pic>
        <p:nvPicPr>
          <p:cNvPr id="5" name="Picture 4" descr="4071521003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35631"/>
            <a:ext cx="5442308" cy="38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Digital Networking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Common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6400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All social networks share some common characteristics: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Free Registration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User Profile Page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Manage contacts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Beyond the Web Portal APIs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Monetization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3645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3339</TotalTime>
  <Words>2388</Words>
  <Application>Microsoft Office PowerPoint</Application>
  <PresentationFormat>On-screen Show (4:3)</PresentationFormat>
  <Paragraphs>248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Rockwell</vt:lpstr>
      <vt:lpstr>Rockwell Condensed</vt:lpstr>
      <vt:lpstr>Rockwell Extra Bold</vt:lpstr>
      <vt:lpstr>Wingdings</vt:lpstr>
      <vt:lpstr>Presentation</vt:lpstr>
      <vt:lpstr>Social Network Integration</vt:lpstr>
      <vt:lpstr>Objectives</vt:lpstr>
      <vt:lpstr>Social Networks</vt:lpstr>
      <vt:lpstr>Modern Social Networks</vt:lpstr>
      <vt:lpstr>Social Networks</vt:lpstr>
      <vt:lpstr>Early Digital Networking</vt:lpstr>
      <vt:lpstr>Early Digital Networking</vt:lpstr>
      <vt:lpstr>Modern Digital Networking</vt:lpstr>
      <vt:lpstr>Modern Digital Networking</vt:lpstr>
      <vt:lpstr>Social Network Integration</vt:lpstr>
      <vt:lpstr>Basic Social Media Presence</vt:lpstr>
      <vt:lpstr>Basic Social Media Presence</vt:lpstr>
      <vt:lpstr>Basic Social Media Presence</vt:lpstr>
      <vt:lpstr>Facebook’s Social Plugins</vt:lpstr>
      <vt:lpstr>Facebook’s Social Plugins</vt:lpstr>
      <vt:lpstr>Facebook’s Social Plugins</vt:lpstr>
      <vt:lpstr>Facebook’s Social Plugins</vt:lpstr>
      <vt:lpstr>Facebook’s Social Plugins</vt:lpstr>
      <vt:lpstr>Facebook’s Social Plugins</vt:lpstr>
      <vt:lpstr>Open Graph</vt:lpstr>
      <vt:lpstr>Open Graph</vt:lpstr>
      <vt:lpstr>Open Graph</vt:lpstr>
      <vt:lpstr>Open Graph</vt:lpstr>
      <vt:lpstr>Open Graph</vt:lpstr>
      <vt:lpstr>Google’s Social Plugins</vt:lpstr>
      <vt:lpstr>Google’s Social Plugins</vt:lpstr>
      <vt:lpstr>Google’s Social Plugins</vt:lpstr>
      <vt:lpstr>Twitter’s Widgets</vt:lpstr>
      <vt:lpstr>Twitter’s Widgets</vt:lpstr>
      <vt:lpstr>Twitter’s Timeline Widget</vt:lpstr>
      <vt:lpstr>Twitter’s Timeline Widget</vt:lpstr>
      <vt:lpstr>Advanced SN Integrations</vt:lpstr>
      <vt:lpstr>Monetize Your Site With ads</vt:lpstr>
      <vt:lpstr>Web Advertising</vt:lpstr>
      <vt:lpstr>Web Advertising</vt:lpstr>
      <vt:lpstr>Web Advertising</vt:lpstr>
      <vt:lpstr>Types of Ad</vt:lpstr>
      <vt:lpstr>Putting ads on your page</vt:lpstr>
      <vt:lpstr>Web Advertising Economy</vt:lpstr>
      <vt:lpstr>Web Advertising Economy</vt:lpstr>
      <vt:lpstr>Web Advertising Economy</vt:lpstr>
      <vt:lpstr>Web Advertising Economy</vt:lpstr>
      <vt:lpstr>Marketing Campaigns</vt:lpstr>
      <vt:lpstr>Email Marketing</vt:lpstr>
      <vt:lpstr>Email Marketing</vt:lpstr>
      <vt:lpstr>Email Marketing</vt:lpstr>
      <vt:lpstr>Tracking Email</vt:lpstr>
      <vt:lpstr>Scheduled Mail Campaigns</vt:lpstr>
      <vt:lpstr>Physical World Marketing</vt:lpstr>
      <vt:lpstr>Physical World Marketing</vt:lpstr>
      <vt:lpstr>Tracking Physical Campaign</vt:lpstr>
      <vt:lpstr>Working in Web Development</vt:lpstr>
      <vt:lpstr>Working in Web</vt:lpstr>
      <vt:lpstr>Types of Web Development Companies</vt:lpstr>
      <vt:lpstr>Types of Web Development Companies</vt:lpstr>
      <vt:lpstr>Types of Web Development Companies</vt:lpstr>
      <vt:lpstr>Roles and Skills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Ricardo Hoar</dc:creator>
  <cp:lastModifiedBy>yang</cp:lastModifiedBy>
  <cp:revision>903</cp:revision>
  <dcterms:created xsi:type="dcterms:W3CDTF">2012-11-14T17:20:48Z</dcterms:created>
  <dcterms:modified xsi:type="dcterms:W3CDTF">2016-05-04T14:53:11Z</dcterms:modified>
</cp:coreProperties>
</file>